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64154-0EEB-4074-AE3D-661005F71E76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00823-1710-460B-B8FA-20A1A8B26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79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853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6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  <a:r>
              <a:rPr lang="en-US" baseline="0" dirty="0" smtClean="0"/>
              <a:t> nothing in this scenario immediately raises an ethics concern, employees should be aware of their obligations under the ethics principles.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be aware of restrictions on gifts and gratuities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not to use public office for private gain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that they should not disclose non-public information for private 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17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</a:t>
            </a:r>
            <a:r>
              <a:rPr lang="en-US" baseline="0" dirty="0" smtClean="0"/>
              <a:t> exploring ways that the following rules could be implicated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Gifts from outside sources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do employees need to know if their friend extends a social invitation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“personal relationship exception”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process for receiving “WAG” approval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to always be mindful to avoid the appearance of partiality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that they are not to use public office for private gain, this is especially true when it comes to the use of </a:t>
            </a:r>
            <a:r>
              <a:rPr lang="en-US" baseline="0" smtClean="0"/>
              <a:t>non-public information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1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7/22/2016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490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98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00731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85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18081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7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22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0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36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33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8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31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former boss, a political appointee, has taken a job with a government affairs firm.  She calls you at your desk.  </a:t>
            </a:r>
          </a:p>
        </p:txBody>
      </p:sp>
    </p:spTree>
    <p:extLst>
      <p:ext uri="{BB962C8B-B14F-4D97-AF65-F5344CB8AC3E}">
        <p14:creationId xmlns:p14="http://schemas.microsoft.com/office/powerpoint/2010/main" val="35098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former boss, a political appointee, has taken a job with a government affairs firm.  She calls you at your desk.  </a:t>
            </a:r>
          </a:p>
        </p:txBody>
      </p:sp>
    </p:spTree>
    <p:extLst>
      <p:ext uri="{BB962C8B-B14F-4D97-AF65-F5344CB8AC3E}">
        <p14:creationId xmlns:p14="http://schemas.microsoft.com/office/powerpoint/2010/main" val="19560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1A1D">
                    <a:lumMod val="75000"/>
                    <a:lumOff val="25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rgbClr val="1D1A1D">
                  <a:lumMod val="75000"/>
                  <a:lumOff val="25000"/>
                </a:srgb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Loyalty to Law</a:t>
            </a:r>
          </a:p>
          <a:p>
            <a:endParaRPr lang="en-US" sz="2400" b="1" dirty="0">
              <a:solidFill>
                <a:prstClr val="white"/>
              </a:solidFill>
            </a:endParaRPr>
          </a:p>
          <a:p>
            <a:r>
              <a:rPr lang="en-US" sz="2400" b="1" dirty="0">
                <a:solidFill>
                  <a:prstClr val="white"/>
                </a:solidFill>
              </a:rPr>
              <a:t>Selfless Service</a:t>
            </a:r>
          </a:p>
          <a:p>
            <a:endParaRPr lang="en-US" sz="2400" b="1" dirty="0">
              <a:solidFill>
                <a:prstClr val="white"/>
              </a:solidFill>
            </a:endParaRPr>
          </a:p>
          <a:p>
            <a:r>
              <a:rPr lang="en-US" sz="2400" b="1" dirty="0">
                <a:solidFill>
                  <a:prstClr val="white"/>
                </a:solidFill>
              </a:rPr>
              <a:t>Responsible Stewardship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1D1A1D">
                  <a:lumMod val="75000"/>
                  <a:lumOff val="25000"/>
                </a:srgbClr>
              </a:solidFill>
            </a:endParaRPr>
          </a:p>
          <a:p>
            <a:r>
              <a:rPr lang="en-US" dirty="0">
                <a:solidFill>
                  <a:srgbClr val="1D1A1D">
                    <a:lumMod val="75000"/>
                    <a:lumOff val="25000"/>
                  </a:srgbClr>
                </a:solidFill>
              </a:rPr>
              <a:t>Subpart E</a:t>
            </a:r>
          </a:p>
          <a:p>
            <a:r>
              <a:rPr lang="en-US" dirty="0">
                <a:solidFill>
                  <a:srgbClr val="1D1A1D">
                    <a:lumMod val="75000"/>
                    <a:lumOff val="25000"/>
                  </a:srgbClr>
                </a:solidFill>
              </a:rPr>
              <a:t>Subpart G</a:t>
            </a:r>
          </a:p>
          <a:p>
            <a:r>
              <a:rPr lang="en-US" dirty="0">
                <a:solidFill>
                  <a:srgbClr val="1D1A1D">
                    <a:lumMod val="75000"/>
                    <a:lumOff val="25000"/>
                  </a:srgbClr>
                </a:solidFill>
              </a:rPr>
              <a:t>Post-Employment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former boss, a political appointee, has taken a job with a government affairs firm.  She calls you at your desk.  </a:t>
            </a:r>
          </a:p>
        </p:txBody>
      </p:sp>
    </p:spTree>
    <p:extLst>
      <p:ext uri="{BB962C8B-B14F-4D97-AF65-F5344CB8AC3E}">
        <p14:creationId xmlns:p14="http://schemas.microsoft.com/office/powerpoint/2010/main" val="70571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1A1D">
                    <a:lumMod val="75000"/>
                    <a:lumOff val="25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1D1A1D">
                  <a:lumMod val="75000"/>
                  <a:lumOff val="25000"/>
                </a:srgb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D1A1D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prstClr val="white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Loyalty to Law</a:t>
            </a:r>
          </a:p>
          <a:p>
            <a:endParaRPr lang="en-US" sz="2400" b="1" dirty="0">
              <a:solidFill>
                <a:srgbClr val="1D1A1D">
                  <a:lumMod val="75000"/>
                  <a:lumOff val="25000"/>
                </a:srgbClr>
              </a:solidFill>
            </a:endParaRPr>
          </a:p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Selfless Service</a:t>
            </a:r>
          </a:p>
          <a:p>
            <a:endParaRPr lang="en-US" sz="2400" b="1" dirty="0">
              <a:solidFill>
                <a:srgbClr val="1D1A1D">
                  <a:lumMod val="75000"/>
                  <a:lumOff val="25000"/>
                </a:srgbClr>
              </a:solidFill>
            </a:endParaRPr>
          </a:p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Responsible Stewardship</a:t>
            </a:r>
            <a:endParaRPr lang="en-US" sz="1600" dirty="0">
              <a:solidFill>
                <a:srgbClr val="1D1A1D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prstClr val="white"/>
                </a:solidFill>
              </a:rPr>
              <a:t>Subpart</a:t>
            </a:r>
            <a:r>
              <a:rPr lang="fr-FR" dirty="0">
                <a:solidFill>
                  <a:prstClr val="white"/>
                </a:solidFill>
              </a:rPr>
              <a:t> E</a:t>
            </a:r>
          </a:p>
          <a:p>
            <a:r>
              <a:rPr lang="fr-FR" dirty="0" err="1">
                <a:solidFill>
                  <a:prstClr val="white"/>
                </a:solidFill>
              </a:rPr>
              <a:t>Subpart</a:t>
            </a:r>
            <a:r>
              <a:rPr lang="fr-FR" dirty="0">
                <a:solidFill>
                  <a:prstClr val="white"/>
                </a:solidFill>
              </a:rPr>
              <a:t> G</a:t>
            </a:r>
          </a:p>
          <a:p>
            <a:r>
              <a:rPr lang="fr-FR" dirty="0">
                <a:solidFill>
                  <a:prstClr val="white"/>
                </a:solidFill>
              </a:rPr>
              <a:t>Post-</a:t>
            </a:r>
            <a:r>
              <a:rPr lang="fr-FR" dirty="0" err="1">
                <a:solidFill>
                  <a:prstClr val="white"/>
                </a:solidFill>
              </a:rPr>
              <a:t>Employment</a:t>
            </a:r>
            <a:endParaRPr lang="fr-FR" dirty="0">
              <a:solidFill>
                <a:prstClr val="white"/>
              </a:solidFill>
            </a:endParaRPr>
          </a:p>
          <a:p>
            <a:endParaRPr lang="fr-FR" dirty="0">
              <a:solidFill>
                <a:prstClr val="white"/>
              </a:solidFill>
            </a:endParaRPr>
          </a:p>
          <a:p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former boss, a political appointee, has taken a job with a government affairs firm.  She calls you at your desk.  </a:t>
            </a:r>
          </a:p>
        </p:txBody>
      </p:sp>
    </p:spTree>
    <p:extLst>
      <p:ext uri="{BB962C8B-B14F-4D97-AF65-F5344CB8AC3E}">
        <p14:creationId xmlns:p14="http://schemas.microsoft.com/office/powerpoint/2010/main" val="19586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</Words>
  <Application>Microsoft Office PowerPoint</Application>
  <PresentationFormat>On-screen Show (4:3)</PresentationFormat>
  <Paragraphs>54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Company>US Office of Government Ethics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Patrick Shepherd</dc:creator>
  <cp:lastModifiedBy>Patrick Shepherd</cp:lastModifiedBy>
  <cp:revision>1</cp:revision>
  <dcterms:created xsi:type="dcterms:W3CDTF">2016-07-22T15:15:21Z</dcterms:created>
  <dcterms:modified xsi:type="dcterms:W3CDTF">2016-07-22T15:15:51Z</dcterms:modified>
</cp:coreProperties>
</file>